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DfMcDpM0GkM4IXYXf3AG1/OAp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1147A0-DC9F-461A-B852-6FE5F81042F4}">
  <a:tblStyle styleId="{951147A0-DC9F-461A-B852-6FE5F81042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014cff84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2014cff84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014cff84c_0_9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2014cff84c_0_9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014cff84c_0_8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2014cff84c_0_8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8976854" y="4423009"/>
            <a:ext cx="12847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TITOS</a:t>
            </a:r>
            <a:endParaRPr/>
          </a:p>
        </p:txBody>
      </p:sp>
      <p:grpSp>
        <p:nvGrpSpPr>
          <p:cNvPr id="93" name="Google Shape;93;p1"/>
          <p:cNvGrpSpPr/>
          <p:nvPr/>
        </p:nvGrpSpPr>
        <p:grpSpPr>
          <a:xfrm>
            <a:off x="6419121" y="4294634"/>
            <a:ext cx="2078196" cy="695560"/>
            <a:chOff x="5045428" y="5040077"/>
            <a:chExt cx="2078196" cy="695560"/>
          </a:xfrm>
        </p:grpSpPr>
        <p:pic>
          <p:nvPicPr>
            <p:cNvPr descr="Logotipo&#10;&#10;Descripción generada automáticamente"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b="25516" l="0" r="0" t="0"/>
            <a:stretch/>
          </p:blipFill>
          <p:spPr>
            <a:xfrm>
              <a:off x="5045428" y="5257800"/>
              <a:ext cx="484474" cy="477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&#10;&#10;Descripción generada automáticamente" id="95" name="Google Shape;95;p1"/>
            <p:cNvPicPr preferRelativeResize="0"/>
            <p:nvPr/>
          </p:nvPicPr>
          <p:blipFill rotWithShape="1">
            <a:blip r:embed="rId4">
              <a:alphaModFix/>
            </a:blip>
            <a:srcRect b="0" l="0" r="0" t="71724"/>
            <a:stretch/>
          </p:blipFill>
          <p:spPr>
            <a:xfrm>
              <a:off x="5626620" y="5175115"/>
              <a:ext cx="1497004" cy="560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3">
              <a:alphaModFix/>
            </a:blip>
            <a:srcRect b="18349" l="72392" r="21809" t="78720"/>
            <a:stretch/>
          </p:blipFill>
          <p:spPr>
            <a:xfrm>
              <a:off x="6021683" y="5040077"/>
              <a:ext cx="706878" cy="2010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"/>
          <p:cNvPicPr preferRelativeResize="0"/>
          <p:nvPr/>
        </p:nvPicPr>
        <p:blipFill rotWithShape="1">
          <a:blip r:embed="rId3">
            <a:alphaModFix/>
          </a:blip>
          <a:srcRect b="87565" l="0" r="0" t="0"/>
          <a:stretch/>
        </p:blipFill>
        <p:spPr>
          <a:xfrm>
            <a:off x="0" y="0"/>
            <a:ext cx="12192000" cy="8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2" l="0" r="66543" t="6052"/>
          <a:stretch/>
        </p:blipFill>
        <p:spPr>
          <a:xfrm>
            <a:off x="0" y="15923"/>
            <a:ext cx="3352800" cy="8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4"/>
          <p:cNvGrpSpPr/>
          <p:nvPr/>
        </p:nvGrpSpPr>
        <p:grpSpPr>
          <a:xfrm>
            <a:off x="4233813" y="15923"/>
            <a:ext cx="3724374" cy="627401"/>
            <a:chOff x="3361411" y="15923"/>
            <a:chExt cx="3724374" cy="627401"/>
          </a:xfrm>
        </p:grpSpPr>
        <p:sp>
          <p:nvSpPr>
            <p:cNvPr id="279" name="Google Shape;279;p4"/>
            <p:cNvSpPr txBox="1"/>
            <p:nvPr/>
          </p:nvSpPr>
          <p:spPr>
            <a:xfrm>
              <a:off x="6168803" y="134769"/>
              <a:ext cx="9169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280" name="Google Shape;280;p4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281" name="Google Shape;281;p4"/>
              <p:cNvPicPr preferRelativeResize="0"/>
              <p:nvPr/>
            </p:nvPicPr>
            <p:blipFill rotWithShape="1">
              <a:blip r:embed="rId4">
                <a:alphaModFix/>
              </a:blip>
              <a:srcRect b="25516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282" name="Google Shape;282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3" name="Google Shape;283;p4"/>
              <p:cNvPicPr preferRelativeResize="0"/>
              <p:nvPr/>
            </p:nvPicPr>
            <p:blipFill rotWithShape="1">
              <a:blip r:embed="rId5">
                <a:alphaModFix/>
              </a:blip>
              <a:srcRect b="18349" l="72392" r="21809" t="78720"/>
              <a:stretch/>
            </p:blipFill>
            <p:spPr>
              <a:xfrm>
                <a:off x="6021683" y="5108236"/>
                <a:ext cx="706878" cy="13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84" name="Google Shape;284;p4"/>
          <p:cNvPicPr preferRelativeResize="0"/>
          <p:nvPr/>
        </p:nvPicPr>
        <p:blipFill rotWithShape="1">
          <a:blip r:embed="rId6">
            <a:alphaModFix/>
          </a:blip>
          <a:srcRect b="0" l="0" r="0" t="4906"/>
          <a:stretch/>
        </p:blipFill>
        <p:spPr>
          <a:xfrm>
            <a:off x="2359225" y="1547300"/>
            <a:ext cx="7046675" cy="40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"/>
          <p:cNvSpPr/>
          <p:nvPr/>
        </p:nvSpPr>
        <p:spPr>
          <a:xfrm>
            <a:off x="-9600" y="852800"/>
            <a:ext cx="121920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"/>
          <p:cNvSpPr txBox="1"/>
          <p:nvPr/>
        </p:nvSpPr>
        <p:spPr>
          <a:xfrm>
            <a:off x="3345150" y="879050"/>
            <a:ext cx="55017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Visualización de los resultados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"/>
          <p:cNvSpPr txBox="1"/>
          <p:nvPr/>
        </p:nvSpPr>
        <p:spPr>
          <a:xfrm>
            <a:off x="2558563" y="5549450"/>
            <a:ext cx="66480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proyectamos la variable más importante vemos una clara relación con el Producto 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0"/>
          <p:cNvPicPr preferRelativeResize="0"/>
          <p:nvPr/>
        </p:nvPicPr>
        <p:blipFill rotWithShape="1">
          <a:blip r:embed="rId3">
            <a:alphaModFix/>
          </a:blip>
          <a:srcRect b="87565" l="0" r="0" t="0"/>
          <a:stretch/>
        </p:blipFill>
        <p:spPr>
          <a:xfrm>
            <a:off x="0" y="0"/>
            <a:ext cx="12192000" cy="8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2" l="0" r="66543" t="6052"/>
          <a:stretch/>
        </p:blipFill>
        <p:spPr>
          <a:xfrm>
            <a:off x="0" y="15923"/>
            <a:ext cx="3352800" cy="8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10"/>
          <p:cNvGrpSpPr/>
          <p:nvPr/>
        </p:nvGrpSpPr>
        <p:grpSpPr>
          <a:xfrm>
            <a:off x="4233813" y="15923"/>
            <a:ext cx="3724374" cy="627401"/>
            <a:chOff x="3361411" y="15923"/>
            <a:chExt cx="3724374" cy="627401"/>
          </a:xfrm>
        </p:grpSpPr>
        <p:sp>
          <p:nvSpPr>
            <p:cNvPr id="295" name="Google Shape;295;p10"/>
            <p:cNvSpPr txBox="1"/>
            <p:nvPr/>
          </p:nvSpPr>
          <p:spPr>
            <a:xfrm>
              <a:off x="6168803" y="134769"/>
              <a:ext cx="9169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296" name="Google Shape;296;p10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297" name="Google Shape;297;p10"/>
              <p:cNvPicPr preferRelativeResize="0"/>
              <p:nvPr/>
            </p:nvPicPr>
            <p:blipFill rotWithShape="1">
              <a:blip r:embed="rId4">
                <a:alphaModFix/>
              </a:blip>
              <a:srcRect b="25516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298" name="Google Shape;298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0"/>
              <p:cNvPicPr preferRelativeResize="0"/>
              <p:nvPr/>
            </p:nvPicPr>
            <p:blipFill rotWithShape="1">
              <a:blip r:embed="rId5">
                <a:alphaModFix/>
              </a:blip>
              <a:srcRect b="18349" l="72392" r="21809" t="78720"/>
              <a:stretch/>
            </p:blipFill>
            <p:spPr>
              <a:xfrm>
                <a:off x="6021683" y="5108236"/>
                <a:ext cx="706878" cy="13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0" name="Google Shape;300;p10"/>
          <p:cNvSpPr txBox="1"/>
          <p:nvPr/>
        </p:nvSpPr>
        <p:spPr>
          <a:xfrm>
            <a:off x="487125" y="1948525"/>
            <a:ext cx="113376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inóculo tenemos</a:t>
            </a:r>
            <a:r>
              <a:rPr lang="es-ES" sz="2500">
                <a:solidFill>
                  <a:srgbClr val="F4B400"/>
                </a:solidFill>
                <a:latin typeface="Calibri"/>
                <a:ea typeface="Calibri"/>
                <a:cs typeface="Calibri"/>
                <a:sym typeface="Calibri"/>
              </a:rPr>
              <a:t> 6 variables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(tabla donde se encuentra Producto 1).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Uniendolo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todo y calculando estadísticos (media, mediana, máximo, 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mínimo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desviación 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obtenemos </a:t>
            </a:r>
            <a:r>
              <a:rPr lang="es-ES" sz="2500">
                <a:solidFill>
                  <a:srgbClr val="F4B400"/>
                </a:solidFill>
                <a:latin typeface="Calibri"/>
                <a:ea typeface="Calibri"/>
                <a:cs typeface="Calibri"/>
                <a:sym typeface="Calibri"/>
              </a:rPr>
              <a:t>298 variables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rgbClr val="F4B400"/>
                </a:solidFill>
                <a:latin typeface="Calibri"/>
                <a:ea typeface="Calibri"/>
                <a:cs typeface="Calibri"/>
                <a:sym typeface="Calibri"/>
              </a:rPr>
              <a:t>Seleccionamos variables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varianza, correlación, colinealidad, lasso, random forest. Reduciendo las variables a 18.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rgbClr val="F4B400"/>
                </a:solidFill>
                <a:latin typeface="Calibri"/>
                <a:ea typeface="Calibri"/>
                <a:cs typeface="Calibri"/>
                <a:sym typeface="Calibri"/>
              </a:rPr>
              <a:t>Imputamos </a:t>
            </a:r>
            <a:r>
              <a:rPr lang="es-ES" sz="2500">
                <a:solidFill>
                  <a:srgbClr val="F4B400"/>
                </a:solidFill>
                <a:latin typeface="Calibri"/>
                <a:ea typeface="Calibri"/>
                <a:cs typeface="Calibri"/>
                <a:sym typeface="Calibri"/>
              </a:rPr>
              <a:t>los valores faltantes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media o mediana según su distribución.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Usamos la </a:t>
            </a:r>
            <a:r>
              <a:rPr lang="es-ES" sz="2500">
                <a:solidFill>
                  <a:srgbClr val="F4B400"/>
                </a:solidFill>
                <a:latin typeface="Calibri"/>
                <a:ea typeface="Calibri"/>
                <a:cs typeface="Calibri"/>
                <a:sym typeface="Calibri"/>
              </a:rPr>
              <a:t>Regresión Lasso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realizar la predicción (usando 8 variables).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-9600" y="852800"/>
            <a:ext cx="121920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 txBox="1"/>
          <p:nvPr/>
        </p:nvSpPr>
        <p:spPr>
          <a:xfrm>
            <a:off x="4860150" y="879050"/>
            <a:ext cx="24717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resumen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 txBox="1"/>
          <p:nvPr/>
        </p:nvSpPr>
        <p:spPr>
          <a:xfrm>
            <a:off x="9011636" y="2782669"/>
            <a:ext cx="12847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TITOS</a:t>
            </a:r>
            <a:endParaRPr/>
          </a:p>
        </p:txBody>
      </p:sp>
      <p:grpSp>
        <p:nvGrpSpPr>
          <p:cNvPr id="317" name="Google Shape;317;p13"/>
          <p:cNvGrpSpPr/>
          <p:nvPr/>
        </p:nvGrpSpPr>
        <p:grpSpPr>
          <a:xfrm>
            <a:off x="6453903" y="2654294"/>
            <a:ext cx="2078196" cy="695560"/>
            <a:chOff x="5045428" y="5040077"/>
            <a:chExt cx="2078196" cy="695560"/>
          </a:xfrm>
        </p:grpSpPr>
        <p:pic>
          <p:nvPicPr>
            <p:cNvPr descr="Logotipo&#10;&#10;Descripción generada automáticamente" id="318" name="Google Shape;318;p13"/>
            <p:cNvPicPr preferRelativeResize="0"/>
            <p:nvPr/>
          </p:nvPicPr>
          <p:blipFill rotWithShape="1">
            <a:blip r:embed="rId4">
              <a:alphaModFix/>
            </a:blip>
            <a:srcRect b="25516" l="0" r="0" t="0"/>
            <a:stretch/>
          </p:blipFill>
          <p:spPr>
            <a:xfrm>
              <a:off x="5045428" y="5257800"/>
              <a:ext cx="484474" cy="477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&#10;&#10;Descripción generada automáticamente" id="319" name="Google Shape;319;p13"/>
            <p:cNvPicPr preferRelativeResize="0"/>
            <p:nvPr/>
          </p:nvPicPr>
          <p:blipFill rotWithShape="1">
            <a:blip r:embed="rId4">
              <a:alphaModFix/>
            </a:blip>
            <a:srcRect b="0" l="0" r="0" t="71724"/>
            <a:stretch/>
          </p:blipFill>
          <p:spPr>
            <a:xfrm>
              <a:off x="5626620" y="5175115"/>
              <a:ext cx="1497004" cy="560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3"/>
            <p:cNvPicPr preferRelativeResize="0"/>
            <p:nvPr/>
          </p:nvPicPr>
          <p:blipFill rotWithShape="1">
            <a:blip r:embed="rId5">
              <a:alphaModFix/>
            </a:blip>
            <a:srcRect b="18349" l="72392" r="21809" t="78720"/>
            <a:stretch/>
          </p:blipFill>
          <p:spPr>
            <a:xfrm>
              <a:off x="6021683" y="5040077"/>
              <a:ext cx="706878" cy="2010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87565" l="0" r="0" t="0"/>
          <a:stretch/>
        </p:blipFill>
        <p:spPr>
          <a:xfrm>
            <a:off x="0" y="0"/>
            <a:ext cx="12192000" cy="8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2" l="0" r="66543" t="6052"/>
          <a:stretch/>
        </p:blipFill>
        <p:spPr>
          <a:xfrm>
            <a:off x="0" y="15923"/>
            <a:ext cx="3352800" cy="8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2"/>
          <p:cNvGrpSpPr/>
          <p:nvPr/>
        </p:nvGrpSpPr>
        <p:grpSpPr>
          <a:xfrm>
            <a:off x="4233813" y="15923"/>
            <a:ext cx="3724374" cy="627401"/>
            <a:chOff x="3361411" y="15923"/>
            <a:chExt cx="3724374" cy="627401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6168803" y="134769"/>
              <a:ext cx="9169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106" name="Google Shape;106;p2"/>
              <p:cNvPicPr preferRelativeResize="0"/>
              <p:nvPr/>
            </p:nvPicPr>
            <p:blipFill rotWithShape="1">
              <a:blip r:embed="rId4">
                <a:alphaModFix/>
              </a:blip>
              <a:srcRect b="25516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107" name="Google Shape;107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2"/>
              <p:cNvPicPr preferRelativeResize="0"/>
              <p:nvPr/>
            </p:nvPicPr>
            <p:blipFill rotWithShape="1">
              <a:blip r:embed="rId5">
                <a:alphaModFix/>
              </a:blip>
              <a:srcRect b="18349" l="72392" r="21809" t="78720"/>
              <a:stretch/>
            </p:blipFill>
            <p:spPr>
              <a:xfrm>
                <a:off x="6021683" y="5108236"/>
                <a:ext cx="706878" cy="13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9" name="Google Shape;109;p2"/>
          <p:cNvSpPr/>
          <p:nvPr/>
        </p:nvSpPr>
        <p:spPr>
          <a:xfrm>
            <a:off x="9600" y="852800"/>
            <a:ext cx="121728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948000" y="850513"/>
            <a:ext cx="4296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Exploración de los datos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0388" y="3055350"/>
            <a:ext cx="6804283" cy="336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3257775" y="2122313"/>
            <a:ext cx="69057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1900"/>
              <a:buFont typeface="Calibri"/>
              <a:buChar char="●"/>
            </a:pPr>
            <a:r>
              <a:rPr lang="es-ES" sz="19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Tablas de datos de lote:</a:t>
            </a:r>
            <a:r>
              <a:rPr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registro por cada lote.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4B400"/>
              </a:buClr>
              <a:buSzPts val="1900"/>
              <a:buFont typeface="Calibri"/>
              <a:buChar char="●"/>
            </a:pPr>
            <a:r>
              <a:rPr lang="es-ES" sz="1900">
                <a:solidFill>
                  <a:srgbClr val="FFC300"/>
                </a:solidFill>
                <a:latin typeface="Calibri"/>
                <a:ea typeface="Calibri"/>
                <a:cs typeface="Calibri"/>
                <a:sym typeface="Calibri"/>
              </a:rPr>
              <a:t>Tablas de datos de evolución: </a:t>
            </a:r>
            <a:r>
              <a:rPr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serie temporal por cada lote.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20675" y="2620025"/>
            <a:ext cx="2469900" cy="2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0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endParaRPr i="1" sz="20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un proceso productivo, estimar la concentración de la variable</a:t>
            </a:r>
            <a:r>
              <a:rPr i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Producto 1 en el antígeno final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57325" y="2034325"/>
            <a:ext cx="7717800" cy="4641900"/>
          </a:xfrm>
          <a:prstGeom prst="bracePair">
            <a:avLst/>
          </a:prstGeom>
          <a:noFill/>
          <a:ln cap="flat" cmpd="sng" w="19050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7325" y="1690450"/>
            <a:ext cx="936000" cy="553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87565" l="0" r="0" t="0"/>
          <a:stretch/>
        </p:blipFill>
        <p:spPr>
          <a:xfrm>
            <a:off x="0" y="0"/>
            <a:ext cx="12192000" cy="8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2" l="0" r="66543" t="6052"/>
          <a:stretch/>
        </p:blipFill>
        <p:spPr>
          <a:xfrm>
            <a:off x="0" y="15923"/>
            <a:ext cx="3352800" cy="8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3"/>
          <p:cNvGrpSpPr/>
          <p:nvPr/>
        </p:nvGrpSpPr>
        <p:grpSpPr>
          <a:xfrm>
            <a:off x="4233813" y="15923"/>
            <a:ext cx="3724374" cy="627401"/>
            <a:chOff x="3361411" y="15923"/>
            <a:chExt cx="3724374" cy="627401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6168803" y="134769"/>
              <a:ext cx="9169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124" name="Google Shape;124;p3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125" name="Google Shape;125;p3"/>
              <p:cNvPicPr preferRelativeResize="0"/>
              <p:nvPr/>
            </p:nvPicPr>
            <p:blipFill rotWithShape="1">
              <a:blip r:embed="rId4">
                <a:alphaModFix/>
              </a:blip>
              <a:srcRect b="25516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126" name="Google Shape;126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3"/>
              <p:cNvPicPr preferRelativeResize="0"/>
              <p:nvPr/>
            </p:nvPicPr>
            <p:blipFill rotWithShape="1">
              <a:blip r:embed="rId5">
                <a:alphaModFix/>
              </a:blip>
              <a:srcRect b="18349" l="72392" r="21809" t="78720"/>
              <a:stretch/>
            </p:blipFill>
            <p:spPr>
              <a:xfrm>
                <a:off x="6021683" y="5108236"/>
                <a:ext cx="706878" cy="13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128" name="Google Shape;128;p3"/>
          <p:cNvGraphicFramePr/>
          <p:nvPr/>
        </p:nvGraphicFramePr>
        <p:xfrm>
          <a:off x="689800" y="236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{951147A0-DC9F-461A-B852-6FE5F81042F4}</a:tableStyleId>
              </a:tblPr>
              <a:tblGrid>
                <a:gridCol w="945650"/>
                <a:gridCol w="945650"/>
                <a:gridCol w="945650"/>
              </a:tblGrid>
              <a:tr h="33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lt1"/>
                          </a:solidFill>
                        </a:rPr>
                        <a:t>Lote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8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lt1"/>
                          </a:solidFill>
                        </a:rPr>
                        <a:t>Variable 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8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lt1"/>
                          </a:solidFill>
                        </a:rPr>
                        <a:t>Producto 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887"/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001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90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10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002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80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20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003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110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9" name="Google Shape;129;p3"/>
          <p:cNvGraphicFramePr/>
          <p:nvPr/>
        </p:nvGraphicFramePr>
        <p:xfrm>
          <a:off x="689800" y="4503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{951147A0-DC9F-461A-B852-6FE5F81042F4}</a:tableStyleId>
              </a:tblPr>
              <a:tblGrid>
                <a:gridCol w="1012550"/>
                <a:gridCol w="1012550"/>
                <a:gridCol w="1012550"/>
              </a:tblGrid>
              <a:tr h="32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Lote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Timestamp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Variable 2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</a:tr>
              <a:tr h="3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001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9:00:00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60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001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9:15:00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001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9:30:00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001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9:45:00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50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0" name="Google Shape;130;p3"/>
          <p:cNvGraphicFramePr/>
          <p:nvPr/>
        </p:nvGraphicFramePr>
        <p:xfrm>
          <a:off x="4639600" y="492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{951147A0-DC9F-461A-B852-6FE5F81042F4}</a:tableStyleId>
              </a:tblPr>
              <a:tblGrid>
                <a:gridCol w="814900"/>
                <a:gridCol w="814900"/>
                <a:gridCol w="814900"/>
              </a:tblGrid>
              <a:tr h="49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Lote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Var 2 (media)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Var 2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(mínimo)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</a:tr>
              <a:tr h="42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001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p3"/>
          <p:cNvSpPr/>
          <p:nvPr/>
        </p:nvSpPr>
        <p:spPr>
          <a:xfrm>
            <a:off x="3858925" y="5236088"/>
            <a:ext cx="649200" cy="36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7900775" y="3508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{951147A0-DC9F-461A-B852-6FE5F81042F4}</a:tableStyleId>
              </a:tblPr>
              <a:tblGrid>
                <a:gridCol w="815750"/>
                <a:gridCol w="815750"/>
                <a:gridCol w="815750"/>
                <a:gridCol w="815750"/>
                <a:gridCol w="815750"/>
              </a:tblGrid>
              <a:tr h="33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lt1"/>
                          </a:solidFill>
                        </a:rPr>
                        <a:t>Lote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8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lt1"/>
                          </a:solidFill>
                        </a:rPr>
                        <a:t>Var 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8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Var 2 (media)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Var 2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(mínimo)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solidFill>
                            <a:schemeClr val="lt1"/>
                          </a:solidFill>
                        </a:rPr>
                        <a:t>Producto 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887"/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001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90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40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/>
                        <a:t>10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10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002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80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20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003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110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0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FFC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p3"/>
          <p:cNvSpPr/>
          <p:nvPr/>
        </p:nvSpPr>
        <p:spPr>
          <a:xfrm>
            <a:off x="9600" y="852800"/>
            <a:ext cx="121728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752050" y="879050"/>
            <a:ext cx="42198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Preparación 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los datos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8214325" y="1935125"/>
            <a:ext cx="3573900" cy="976200"/>
          </a:xfrm>
          <a:prstGeom prst="horizontalScroll">
            <a:avLst>
              <a:gd fmla="val 125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Nota: En el proyecto calculamos la media, mediana, máximo, mínimo y desviación 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estándar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8139025" y="5478450"/>
            <a:ext cx="3724500" cy="1198200"/>
          </a:xfrm>
          <a:prstGeom prst="horizontalScroll">
            <a:avLst>
              <a:gd fmla="val 125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Ejemplo: si sabemos que un alumno ha hecho dos 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exámenes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 y su media es de 7.5 con desviación estándar de 2.5, podemos inferir que las notas eran 5 y 10.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2014cff84c_0_0"/>
          <p:cNvPicPr preferRelativeResize="0"/>
          <p:nvPr/>
        </p:nvPicPr>
        <p:blipFill rotWithShape="1">
          <a:blip r:embed="rId3">
            <a:alphaModFix/>
          </a:blip>
          <a:srcRect b="87564" l="0" r="0" t="0"/>
          <a:stretch/>
        </p:blipFill>
        <p:spPr>
          <a:xfrm>
            <a:off x="0" y="0"/>
            <a:ext cx="12192000" cy="85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2014cff84c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1" l="0" r="66542" t="6052"/>
          <a:stretch/>
        </p:blipFill>
        <p:spPr>
          <a:xfrm>
            <a:off x="0" y="15923"/>
            <a:ext cx="3352800" cy="83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g32014cff84c_0_0"/>
          <p:cNvGrpSpPr/>
          <p:nvPr/>
        </p:nvGrpSpPr>
        <p:grpSpPr>
          <a:xfrm>
            <a:off x="4233813" y="15923"/>
            <a:ext cx="3724492" cy="627401"/>
            <a:chOff x="3361411" y="15923"/>
            <a:chExt cx="3724492" cy="627401"/>
          </a:xfrm>
        </p:grpSpPr>
        <p:sp>
          <p:nvSpPr>
            <p:cNvPr id="144" name="Google Shape;144;g32014cff84c_0_0"/>
            <p:cNvSpPr txBox="1"/>
            <p:nvPr/>
          </p:nvSpPr>
          <p:spPr>
            <a:xfrm>
              <a:off x="6168803" y="134769"/>
              <a:ext cx="917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145" name="Google Shape;145;g32014cff84c_0_0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146" name="Google Shape;146;g32014cff84c_0_0"/>
              <p:cNvPicPr preferRelativeResize="0"/>
              <p:nvPr/>
            </p:nvPicPr>
            <p:blipFill rotWithShape="1">
              <a:blip r:embed="rId4">
                <a:alphaModFix/>
              </a:blip>
              <a:srcRect b="25517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147" name="Google Shape;147;g32014cff84c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g32014cff84c_0_0"/>
              <p:cNvPicPr preferRelativeResize="0"/>
              <p:nvPr/>
            </p:nvPicPr>
            <p:blipFill rotWithShape="1">
              <a:blip r:embed="rId5">
                <a:alphaModFix/>
              </a:blip>
              <a:srcRect b="18348" l="72392" r="21809" t="78720"/>
              <a:stretch/>
            </p:blipFill>
            <p:spPr>
              <a:xfrm>
                <a:off x="6021683" y="5108236"/>
                <a:ext cx="706877" cy="132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9" name="Google Shape;149;g32014cff84c_0_0"/>
          <p:cNvSpPr txBox="1"/>
          <p:nvPr/>
        </p:nvSpPr>
        <p:spPr>
          <a:xfrm>
            <a:off x="1114000" y="4947700"/>
            <a:ext cx="65271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 clave: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1800"/>
              <a:buFont typeface="Calibri"/>
              <a:buChar char="●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Identificadores: Lote, ID_Bioreactor, ID_centrifuga, OF, fechas…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1800"/>
              <a:buFont typeface="Calibri"/>
              <a:buChar char="●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 de frascos en </a:t>
            </a: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Preinóculo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1800"/>
              <a:buFont typeface="Calibri"/>
              <a:buChar char="●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Lotes parentales en </a:t>
            </a: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Inóculo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1800"/>
              <a:buFont typeface="Calibri"/>
              <a:buChar char="●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Estandarización de </a:t>
            </a: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Horas centrifugas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2014cff84c_0_0"/>
          <p:cNvSpPr/>
          <p:nvPr/>
        </p:nvSpPr>
        <p:spPr>
          <a:xfrm>
            <a:off x="9600" y="852800"/>
            <a:ext cx="121728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2014cff84c_0_0"/>
          <p:cNvSpPr txBox="1"/>
          <p:nvPr/>
        </p:nvSpPr>
        <p:spPr>
          <a:xfrm>
            <a:off x="3757700" y="884413"/>
            <a:ext cx="42006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Preparación</a:t>
            </a: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los datos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2014cff84c_0_0"/>
          <p:cNvSpPr/>
          <p:nvPr/>
        </p:nvSpPr>
        <p:spPr>
          <a:xfrm>
            <a:off x="8242975" y="5559000"/>
            <a:ext cx="3573900" cy="760200"/>
          </a:xfrm>
          <a:prstGeom prst="horizontalScroll">
            <a:avLst>
              <a:gd fmla="val 125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Nota: Pasamos de 67 variables a 298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32014cff84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8463" y="1558050"/>
            <a:ext cx="6832325" cy="35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2014cff84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43275" y="1918275"/>
            <a:ext cx="677375" cy="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2014cff84c_0_0"/>
          <p:cNvSpPr txBox="1"/>
          <p:nvPr/>
        </p:nvSpPr>
        <p:spPr>
          <a:xfrm>
            <a:off x="10295775" y="1827600"/>
            <a:ext cx="17427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variables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2014cff84c_0_904"/>
          <p:cNvPicPr preferRelativeResize="0"/>
          <p:nvPr/>
        </p:nvPicPr>
        <p:blipFill rotWithShape="1">
          <a:blip r:embed="rId3">
            <a:alphaModFix/>
          </a:blip>
          <a:srcRect b="87564" l="0" r="0" t="0"/>
          <a:stretch/>
        </p:blipFill>
        <p:spPr>
          <a:xfrm>
            <a:off x="0" y="0"/>
            <a:ext cx="12192000" cy="85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2014cff84c_0_9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1" l="0" r="66542" t="6052"/>
          <a:stretch/>
        </p:blipFill>
        <p:spPr>
          <a:xfrm>
            <a:off x="0" y="15923"/>
            <a:ext cx="3352800" cy="83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g32014cff84c_0_904"/>
          <p:cNvGrpSpPr/>
          <p:nvPr/>
        </p:nvGrpSpPr>
        <p:grpSpPr>
          <a:xfrm>
            <a:off x="4233813" y="15923"/>
            <a:ext cx="3724492" cy="627401"/>
            <a:chOff x="3361411" y="15923"/>
            <a:chExt cx="3724492" cy="627401"/>
          </a:xfrm>
        </p:grpSpPr>
        <p:sp>
          <p:nvSpPr>
            <p:cNvPr id="163" name="Google Shape;163;g32014cff84c_0_904"/>
            <p:cNvSpPr txBox="1"/>
            <p:nvPr/>
          </p:nvSpPr>
          <p:spPr>
            <a:xfrm>
              <a:off x="6168803" y="134769"/>
              <a:ext cx="917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164" name="Google Shape;164;g32014cff84c_0_904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165" name="Google Shape;165;g32014cff84c_0_904"/>
              <p:cNvPicPr preferRelativeResize="0"/>
              <p:nvPr/>
            </p:nvPicPr>
            <p:blipFill rotWithShape="1">
              <a:blip r:embed="rId4">
                <a:alphaModFix/>
              </a:blip>
              <a:srcRect b="25517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166" name="Google Shape;166;g32014cff84c_0_90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g32014cff84c_0_904"/>
              <p:cNvPicPr preferRelativeResize="0"/>
              <p:nvPr/>
            </p:nvPicPr>
            <p:blipFill rotWithShape="1">
              <a:blip r:embed="rId5">
                <a:alphaModFix/>
              </a:blip>
              <a:srcRect b="18348" l="72392" r="21809" t="78720"/>
              <a:stretch/>
            </p:blipFill>
            <p:spPr>
              <a:xfrm>
                <a:off x="6021683" y="5108236"/>
                <a:ext cx="706877" cy="132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8" name="Google Shape;168;g32014cff84c_0_904"/>
          <p:cNvSpPr/>
          <p:nvPr/>
        </p:nvSpPr>
        <p:spPr>
          <a:xfrm>
            <a:off x="-9600" y="852800"/>
            <a:ext cx="121920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2014cff84c_0_904"/>
          <p:cNvSpPr txBox="1"/>
          <p:nvPr/>
        </p:nvSpPr>
        <p:spPr>
          <a:xfrm>
            <a:off x="3585675" y="844175"/>
            <a:ext cx="45636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Selección de variables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g32014cff84c_0_904"/>
          <p:cNvGrpSpPr/>
          <p:nvPr/>
        </p:nvGrpSpPr>
        <p:grpSpPr>
          <a:xfrm>
            <a:off x="149575" y="2425898"/>
            <a:ext cx="2141188" cy="382396"/>
            <a:chOff x="796107" y="2306625"/>
            <a:chExt cx="1605931" cy="286804"/>
          </a:xfrm>
        </p:grpSpPr>
        <p:sp>
          <p:nvSpPr>
            <p:cNvPr id="171" name="Google Shape;171;g32014cff84c_0_904"/>
            <p:cNvSpPr/>
            <p:nvPr/>
          </p:nvSpPr>
          <p:spPr>
            <a:xfrm flipH="1">
              <a:off x="796138" y="2306625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07887"/>
            </a:solidFill>
            <a:ln cap="flat" cmpd="sng" w="9525">
              <a:solidFill>
                <a:srgbClr val="0078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/>
                <a:t>  </a:t>
              </a:r>
              <a:endParaRPr sz="1900"/>
            </a:p>
          </p:txBody>
        </p:sp>
        <p:sp>
          <p:nvSpPr>
            <p:cNvPr id="172" name="Google Shape;172;g32014cff84c_0_904"/>
            <p:cNvSpPr/>
            <p:nvPr/>
          </p:nvSpPr>
          <p:spPr>
            <a:xfrm>
              <a:off x="796107" y="2450029"/>
              <a:ext cx="1605900" cy="143400"/>
            </a:xfrm>
            <a:prstGeom prst="parallelogram">
              <a:avLst>
                <a:gd fmla="val 96952" name="adj"/>
              </a:avLst>
            </a:prstGeom>
            <a:solidFill>
              <a:srgbClr val="007887"/>
            </a:solidFill>
            <a:ln cap="flat" cmpd="sng" w="9525">
              <a:solidFill>
                <a:srgbClr val="0078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g32014cff84c_0_904"/>
          <p:cNvSpPr txBox="1"/>
          <p:nvPr/>
        </p:nvSpPr>
        <p:spPr>
          <a:xfrm>
            <a:off x="629735" y="2281300"/>
            <a:ext cx="113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solidFill>
                  <a:srgbClr val="F4B400"/>
                </a:solidFill>
                <a:latin typeface="Roboto"/>
                <a:ea typeface="Roboto"/>
                <a:cs typeface="Roboto"/>
                <a:sym typeface="Roboto"/>
              </a:rPr>
              <a:t>Varianza</a:t>
            </a:r>
            <a:endParaRPr b="1" sz="1300">
              <a:solidFill>
                <a:srgbClr val="F4B4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g32014cff84c_0_904"/>
          <p:cNvSpPr txBox="1"/>
          <p:nvPr/>
        </p:nvSpPr>
        <p:spPr>
          <a:xfrm>
            <a:off x="334609" y="2951053"/>
            <a:ext cx="17655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más varianza más información.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Descartamos aquellas con varianza menor a 0.001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g32014cff84c_0_904"/>
          <p:cNvSpPr txBox="1"/>
          <p:nvPr/>
        </p:nvSpPr>
        <p:spPr>
          <a:xfrm>
            <a:off x="1557341" y="2050872"/>
            <a:ext cx="832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1300">
                <a:solidFill>
                  <a:srgbClr val="007887"/>
                </a:solidFill>
                <a:latin typeface="Roboto"/>
                <a:ea typeface="Roboto"/>
                <a:cs typeface="Roboto"/>
                <a:sym typeface="Roboto"/>
              </a:rPr>
              <a:t>259</a:t>
            </a:r>
            <a:endParaRPr sz="1300">
              <a:solidFill>
                <a:srgbClr val="0078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32014cff84c_0_904"/>
          <p:cNvSpPr/>
          <p:nvPr/>
        </p:nvSpPr>
        <p:spPr>
          <a:xfrm flipH="1">
            <a:off x="2133042" y="2425898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/>
              <a:t>  </a:t>
            </a:r>
            <a:endParaRPr sz="1900"/>
          </a:p>
        </p:txBody>
      </p:sp>
      <p:sp>
        <p:nvSpPr>
          <p:cNvPr id="177" name="Google Shape;177;g32014cff84c_0_904"/>
          <p:cNvSpPr/>
          <p:nvPr/>
        </p:nvSpPr>
        <p:spPr>
          <a:xfrm>
            <a:off x="2133000" y="2617100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2014cff84c_0_904"/>
          <p:cNvSpPr txBox="1"/>
          <p:nvPr/>
        </p:nvSpPr>
        <p:spPr>
          <a:xfrm>
            <a:off x="2579689" y="2281300"/>
            <a:ext cx="12447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solidFill>
                  <a:srgbClr val="F4B400"/>
                </a:solidFill>
                <a:latin typeface="Roboto"/>
                <a:ea typeface="Roboto"/>
                <a:cs typeface="Roboto"/>
                <a:sym typeface="Roboto"/>
              </a:rPr>
              <a:t>Correlación</a:t>
            </a:r>
            <a:endParaRPr b="1" sz="1300">
              <a:solidFill>
                <a:srgbClr val="F4B4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32014cff84c_0_904"/>
          <p:cNvSpPr txBox="1"/>
          <p:nvPr/>
        </p:nvSpPr>
        <p:spPr>
          <a:xfrm>
            <a:off x="2342950" y="2937172"/>
            <a:ext cx="17655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Una correlación con la variable a predecir indica que están relacionadas.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Eliminamos aquellas con correlación menor a 0.3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g32014cff84c_0_904"/>
          <p:cNvSpPr txBox="1"/>
          <p:nvPr/>
        </p:nvSpPr>
        <p:spPr>
          <a:xfrm>
            <a:off x="3468043" y="2050872"/>
            <a:ext cx="832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1300">
                <a:solidFill>
                  <a:srgbClr val="007887"/>
                </a:solidFill>
                <a:latin typeface="Roboto"/>
                <a:ea typeface="Roboto"/>
                <a:cs typeface="Roboto"/>
                <a:sym typeface="Roboto"/>
              </a:rPr>
              <a:t>43</a:t>
            </a:r>
            <a:endParaRPr sz="1300">
              <a:solidFill>
                <a:srgbClr val="0078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g32014cff84c_0_904"/>
          <p:cNvSpPr/>
          <p:nvPr/>
        </p:nvSpPr>
        <p:spPr>
          <a:xfrm flipH="1">
            <a:off x="4113191" y="2425898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/>
              <a:t>  </a:t>
            </a:r>
            <a:endParaRPr sz="1900"/>
          </a:p>
        </p:txBody>
      </p:sp>
      <p:sp>
        <p:nvSpPr>
          <p:cNvPr id="182" name="Google Shape;182;g32014cff84c_0_904"/>
          <p:cNvSpPr/>
          <p:nvPr/>
        </p:nvSpPr>
        <p:spPr>
          <a:xfrm>
            <a:off x="4113288" y="2617093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2014cff84c_0_904"/>
          <p:cNvSpPr txBox="1"/>
          <p:nvPr/>
        </p:nvSpPr>
        <p:spPr>
          <a:xfrm>
            <a:off x="4550375" y="2281300"/>
            <a:ext cx="12447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solidFill>
                  <a:srgbClr val="F4B400"/>
                </a:solidFill>
                <a:latin typeface="Roboto"/>
                <a:ea typeface="Roboto"/>
                <a:cs typeface="Roboto"/>
                <a:sym typeface="Roboto"/>
              </a:rPr>
              <a:t>Colinealidad</a:t>
            </a:r>
            <a:endParaRPr b="1" sz="1300">
              <a:solidFill>
                <a:srgbClr val="F4B4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g32014cff84c_0_904"/>
          <p:cNvSpPr txBox="1"/>
          <p:nvPr/>
        </p:nvSpPr>
        <p:spPr>
          <a:xfrm>
            <a:off x="4300075" y="2951051"/>
            <a:ext cx="1765500" cy="24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Las variables que aportan la misma información pueden confundir al modelo.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Entre aquellas con correlación mayor a 0.95, nos quedamos con la que presente mayor correlación con la variable objetivo.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g32014cff84c_0_904"/>
          <p:cNvSpPr txBox="1"/>
          <p:nvPr/>
        </p:nvSpPr>
        <p:spPr>
          <a:xfrm>
            <a:off x="5451224" y="2050872"/>
            <a:ext cx="832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1300">
                <a:solidFill>
                  <a:srgbClr val="007887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sz="1300">
              <a:solidFill>
                <a:srgbClr val="0078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g32014cff84c_0_904"/>
          <p:cNvSpPr/>
          <p:nvPr/>
        </p:nvSpPr>
        <p:spPr>
          <a:xfrm flipH="1">
            <a:off x="6096850" y="2425898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/>
              <a:t>  </a:t>
            </a:r>
            <a:endParaRPr sz="1900"/>
          </a:p>
        </p:txBody>
      </p:sp>
      <p:sp>
        <p:nvSpPr>
          <p:cNvPr id="187" name="Google Shape;187;g32014cff84c_0_904"/>
          <p:cNvSpPr/>
          <p:nvPr/>
        </p:nvSpPr>
        <p:spPr>
          <a:xfrm>
            <a:off x="6096797" y="2617105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2014cff84c_0_904"/>
          <p:cNvSpPr txBox="1"/>
          <p:nvPr/>
        </p:nvSpPr>
        <p:spPr>
          <a:xfrm>
            <a:off x="6736549" y="2281300"/>
            <a:ext cx="832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solidFill>
                  <a:srgbClr val="F4B400"/>
                </a:solidFill>
                <a:latin typeface="Roboto"/>
                <a:ea typeface="Roboto"/>
                <a:cs typeface="Roboto"/>
                <a:sym typeface="Roboto"/>
              </a:rPr>
              <a:t>Lasso</a:t>
            </a:r>
            <a:endParaRPr b="1" sz="1300">
              <a:solidFill>
                <a:srgbClr val="F4B4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g32014cff84c_0_904"/>
          <p:cNvSpPr txBox="1"/>
          <p:nvPr/>
        </p:nvSpPr>
        <p:spPr>
          <a:xfrm>
            <a:off x="6283725" y="2951045"/>
            <a:ext cx="17655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Penaliza la cantidad de variables, forzando a que solo las más relevantes mantengan un coeficiente distinto de cero.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Eliminamos las variables cuyo coeficiente resulte en cero.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g32014cff84c_0_904"/>
          <p:cNvSpPr txBox="1"/>
          <p:nvPr/>
        </p:nvSpPr>
        <p:spPr>
          <a:xfrm>
            <a:off x="7434391" y="2050872"/>
            <a:ext cx="832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1300">
                <a:solidFill>
                  <a:srgbClr val="007887"/>
                </a:solidFill>
                <a:latin typeface="Roboto"/>
                <a:ea typeface="Roboto"/>
                <a:cs typeface="Roboto"/>
                <a:sym typeface="Roboto"/>
              </a:rPr>
              <a:t>26</a:t>
            </a:r>
            <a:endParaRPr sz="1300">
              <a:solidFill>
                <a:srgbClr val="0078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g32014cff84c_0_904"/>
          <p:cNvSpPr/>
          <p:nvPr/>
        </p:nvSpPr>
        <p:spPr>
          <a:xfrm flipH="1">
            <a:off x="8076999" y="2425898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/>
              <a:t>  </a:t>
            </a:r>
            <a:endParaRPr sz="1900"/>
          </a:p>
        </p:txBody>
      </p:sp>
      <p:sp>
        <p:nvSpPr>
          <p:cNvPr id="192" name="Google Shape;192;g32014cff84c_0_904"/>
          <p:cNvSpPr/>
          <p:nvPr/>
        </p:nvSpPr>
        <p:spPr>
          <a:xfrm>
            <a:off x="8076796" y="2617093"/>
            <a:ext cx="2141100" cy="191100"/>
          </a:xfrm>
          <a:prstGeom prst="parallelogram">
            <a:avLst>
              <a:gd fmla="val 96952" name="adj"/>
            </a:avLst>
          </a:prstGeom>
          <a:solidFill>
            <a:srgbClr val="007887"/>
          </a:solidFill>
          <a:ln cap="flat" cmpd="sng" w="9525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2014cff84c_0_904"/>
          <p:cNvSpPr txBox="1"/>
          <p:nvPr/>
        </p:nvSpPr>
        <p:spPr>
          <a:xfrm>
            <a:off x="8441025" y="2281300"/>
            <a:ext cx="1413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00">
                <a:solidFill>
                  <a:srgbClr val="F4B400"/>
                </a:solidFill>
                <a:latin typeface="Roboto"/>
                <a:ea typeface="Roboto"/>
                <a:cs typeface="Roboto"/>
                <a:sym typeface="Roboto"/>
              </a:rPr>
              <a:t>Random Forest</a:t>
            </a:r>
            <a:endParaRPr b="1" sz="1300">
              <a:solidFill>
                <a:srgbClr val="F4B4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32014cff84c_0_904"/>
          <p:cNvSpPr txBox="1"/>
          <p:nvPr/>
        </p:nvSpPr>
        <p:spPr>
          <a:xfrm>
            <a:off x="8305800" y="2951045"/>
            <a:ext cx="1765500" cy="2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Evalúa la importancia de cada variable basándose en cuánto reduce la mezcla de distintos tipos de datos en cada división.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Tras validación cruzada, nos quedamos con las que mejor resultado dan.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32014cff84c_0_904"/>
          <p:cNvSpPr txBox="1"/>
          <p:nvPr/>
        </p:nvSpPr>
        <p:spPr>
          <a:xfrm>
            <a:off x="9417572" y="2050872"/>
            <a:ext cx="832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1300">
                <a:solidFill>
                  <a:srgbClr val="007887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sz="1300">
              <a:solidFill>
                <a:srgbClr val="0078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g32014cff84c_0_904"/>
          <p:cNvSpPr txBox="1"/>
          <p:nvPr/>
        </p:nvSpPr>
        <p:spPr>
          <a:xfrm>
            <a:off x="-353343" y="2050875"/>
            <a:ext cx="1575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1300">
                <a:solidFill>
                  <a:srgbClr val="007887"/>
                </a:solidFill>
                <a:latin typeface="Roboto"/>
                <a:ea typeface="Roboto"/>
                <a:cs typeface="Roboto"/>
                <a:sym typeface="Roboto"/>
              </a:rPr>
              <a:t>298 variables</a:t>
            </a:r>
            <a:endParaRPr sz="1300">
              <a:solidFill>
                <a:srgbClr val="0078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g32014cff84c_0_904"/>
          <p:cNvSpPr/>
          <p:nvPr/>
        </p:nvSpPr>
        <p:spPr>
          <a:xfrm>
            <a:off x="10334775" y="2425850"/>
            <a:ext cx="1575900" cy="382500"/>
          </a:xfrm>
          <a:prstGeom prst="snip1Rect">
            <a:avLst>
              <a:gd fmla="val 16667" name="adj"/>
            </a:avLst>
          </a:prstGeom>
          <a:solidFill>
            <a:srgbClr val="0078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F4B400"/>
                </a:solidFill>
                <a:latin typeface="Calibri"/>
                <a:ea typeface="Calibri"/>
                <a:cs typeface="Calibri"/>
                <a:sym typeface="Calibri"/>
              </a:rPr>
              <a:t>Valores Faltantes</a:t>
            </a:r>
            <a:endParaRPr b="1">
              <a:solidFill>
                <a:srgbClr val="F4B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2014cff84c_0_904"/>
          <p:cNvSpPr txBox="1"/>
          <p:nvPr/>
        </p:nvSpPr>
        <p:spPr>
          <a:xfrm>
            <a:off x="10327875" y="2951045"/>
            <a:ext cx="1765500" cy="2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Imputamos los valores faltantes de cada variable según su distribución estadística.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Media para distribución normal y mediana si la distribución es asimétrica.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32014cff84c_0_904"/>
          <p:cNvSpPr/>
          <p:nvPr/>
        </p:nvSpPr>
        <p:spPr>
          <a:xfrm>
            <a:off x="508375" y="5715925"/>
            <a:ext cx="3169200" cy="852900"/>
          </a:xfrm>
          <a:prstGeom prst="horizontalScroll">
            <a:avLst>
              <a:gd fmla="val 125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Nota: correlación encuentra relaciones lineales y random forest encuentra relaciones no lineales.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2014cff84c_0_889"/>
          <p:cNvPicPr preferRelativeResize="0"/>
          <p:nvPr/>
        </p:nvPicPr>
        <p:blipFill rotWithShape="1">
          <a:blip r:embed="rId3">
            <a:alphaModFix/>
          </a:blip>
          <a:srcRect b="87564" l="0" r="0" t="0"/>
          <a:stretch/>
        </p:blipFill>
        <p:spPr>
          <a:xfrm>
            <a:off x="0" y="0"/>
            <a:ext cx="12192000" cy="85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2014cff84c_0_8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1" l="0" r="66542" t="6052"/>
          <a:stretch/>
        </p:blipFill>
        <p:spPr>
          <a:xfrm>
            <a:off x="0" y="15923"/>
            <a:ext cx="3352800" cy="83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g32014cff84c_0_889"/>
          <p:cNvGrpSpPr/>
          <p:nvPr/>
        </p:nvGrpSpPr>
        <p:grpSpPr>
          <a:xfrm>
            <a:off x="4233813" y="15923"/>
            <a:ext cx="3724492" cy="627401"/>
            <a:chOff x="3361411" y="15923"/>
            <a:chExt cx="3724492" cy="627401"/>
          </a:xfrm>
        </p:grpSpPr>
        <p:sp>
          <p:nvSpPr>
            <p:cNvPr id="207" name="Google Shape;207;g32014cff84c_0_889"/>
            <p:cNvSpPr txBox="1"/>
            <p:nvPr/>
          </p:nvSpPr>
          <p:spPr>
            <a:xfrm>
              <a:off x="6168803" y="134769"/>
              <a:ext cx="917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208" name="Google Shape;208;g32014cff84c_0_889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209" name="Google Shape;209;g32014cff84c_0_889"/>
              <p:cNvPicPr preferRelativeResize="0"/>
              <p:nvPr/>
            </p:nvPicPr>
            <p:blipFill rotWithShape="1">
              <a:blip r:embed="rId4">
                <a:alphaModFix/>
              </a:blip>
              <a:srcRect b="25517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210" name="Google Shape;210;g32014cff84c_0_88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g32014cff84c_0_889"/>
              <p:cNvPicPr preferRelativeResize="0"/>
              <p:nvPr/>
            </p:nvPicPr>
            <p:blipFill rotWithShape="1">
              <a:blip r:embed="rId5">
                <a:alphaModFix/>
              </a:blip>
              <a:srcRect b="18348" l="72392" r="21809" t="78720"/>
              <a:stretch/>
            </p:blipFill>
            <p:spPr>
              <a:xfrm>
                <a:off x="6021683" y="5108236"/>
                <a:ext cx="706877" cy="1328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12" name="Google Shape;212;g32014cff84c_0_889"/>
          <p:cNvSpPr/>
          <p:nvPr/>
        </p:nvSpPr>
        <p:spPr>
          <a:xfrm>
            <a:off x="9600" y="852800"/>
            <a:ext cx="121728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2014cff84c_0_889"/>
          <p:cNvSpPr txBox="1"/>
          <p:nvPr/>
        </p:nvSpPr>
        <p:spPr>
          <a:xfrm>
            <a:off x="3345150" y="879050"/>
            <a:ext cx="69132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Modelado y predicción de los datos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2014cff84c_0_889"/>
          <p:cNvSpPr/>
          <p:nvPr/>
        </p:nvSpPr>
        <p:spPr>
          <a:xfrm>
            <a:off x="769100" y="2451800"/>
            <a:ext cx="3905700" cy="3537300"/>
          </a:xfrm>
          <a:prstGeom prst="bracketPair">
            <a:avLst/>
          </a:prstGeom>
          <a:noFill/>
          <a:ln cap="flat" cmpd="sng" w="19050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Regresión Lineal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Regresión Ridge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5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3. Regresión Lasso</a:t>
            </a:r>
            <a:endParaRPr b="1" sz="15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Regresión Elastic Net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Maquina de vector soporte regresiva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Regresión de los K vecinos más cercanos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Arbol de decisión regresivo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Random Forest regresivo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Regresión Gradient Boosting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Regresión XGBoost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Regresión LGBM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Regresión CatBoost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Ensemble de Lineal, Ridge y Elastic Net</a:t>
            </a:r>
            <a:endParaRPr sz="18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2014cff84c_0_889"/>
          <p:cNvSpPr txBox="1"/>
          <p:nvPr/>
        </p:nvSpPr>
        <p:spPr>
          <a:xfrm>
            <a:off x="5559000" y="2451800"/>
            <a:ext cx="6208500" cy="4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Comúnmente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usado desde </a:t>
            </a:r>
            <a:r>
              <a:rPr lang="es-ES" sz="25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1996</a:t>
            </a:r>
            <a:endParaRPr sz="25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 habitual en problemas de 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genética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5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pocas muestras y muchas variables, 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en el conjunto de entrenamiento de la fase dos tenemos 151 registros)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Poco tiempo de </a:t>
            </a:r>
            <a:r>
              <a:rPr lang="es-ES" sz="25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computación 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(en nuestro caso se entrenó en 0.06 segundos)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Perfectamente </a:t>
            </a:r>
            <a:r>
              <a:rPr lang="es-ES" sz="25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explicable</a:t>
            </a:r>
            <a:endParaRPr sz="25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500"/>
              <a:buFont typeface="Calibri"/>
              <a:buChar char="●"/>
            </a:pP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Excelentes </a:t>
            </a:r>
            <a:r>
              <a:rPr lang="es-ES" sz="25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25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2014cff84c_0_889"/>
          <p:cNvSpPr txBox="1"/>
          <p:nvPr/>
        </p:nvSpPr>
        <p:spPr>
          <a:xfrm>
            <a:off x="1350200" y="1732550"/>
            <a:ext cx="3147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7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Modelos explorados</a:t>
            </a:r>
            <a:endParaRPr i="1" sz="27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2014cff84c_0_889"/>
          <p:cNvSpPr txBox="1"/>
          <p:nvPr/>
        </p:nvSpPr>
        <p:spPr>
          <a:xfrm>
            <a:off x="5911950" y="1740725"/>
            <a:ext cx="58554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7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¿Por qué elegimos Regresión Lasso?</a:t>
            </a:r>
            <a:endParaRPr i="1" sz="27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87565" l="0" r="0" t="0"/>
          <a:stretch/>
        </p:blipFill>
        <p:spPr>
          <a:xfrm>
            <a:off x="0" y="0"/>
            <a:ext cx="12192000" cy="8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2" l="0" r="66543" t="6052"/>
          <a:stretch/>
        </p:blipFill>
        <p:spPr>
          <a:xfrm>
            <a:off x="0" y="15923"/>
            <a:ext cx="3352800" cy="8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1"/>
          <p:cNvGrpSpPr/>
          <p:nvPr/>
        </p:nvGrpSpPr>
        <p:grpSpPr>
          <a:xfrm>
            <a:off x="4233813" y="15923"/>
            <a:ext cx="3724374" cy="627401"/>
            <a:chOff x="3361411" y="15923"/>
            <a:chExt cx="3724374" cy="627401"/>
          </a:xfrm>
        </p:grpSpPr>
        <p:sp>
          <p:nvSpPr>
            <p:cNvPr id="225" name="Google Shape;225;p11"/>
            <p:cNvSpPr txBox="1"/>
            <p:nvPr/>
          </p:nvSpPr>
          <p:spPr>
            <a:xfrm>
              <a:off x="6168803" y="134769"/>
              <a:ext cx="9169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226" name="Google Shape;226;p11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227" name="Google Shape;227;p11"/>
              <p:cNvPicPr preferRelativeResize="0"/>
              <p:nvPr/>
            </p:nvPicPr>
            <p:blipFill rotWithShape="1">
              <a:blip r:embed="rId4">
                <a:alphaModFix/>
              </a:blip>
              <a:srcRect b="25516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228" name="Google Shape;228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11"/>
              <p:cNvPicPr preferRelativeResize="0"/>
              <p:nvPr/>
            </p:nvPicPr>
            <p:blipFill rotWithShape="1">
              <a:blip r:embed="rId5">
                <a:alphaModFix/>
              </a:blip>
              <a:srcRect b="18349" l="72392" r="21809" t="78720"/>
              <a:stretch/>
            </p:blipFill>
            <p:spPr>
              <a:xfrm>
                <a:off x="6021683" y="5108236"/>
                <a:ext cx="706878" cy="13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0" name="Google Shape;230;p11"/>
          <p:cNvSpPr/>
          <p:nvPr/>
        </p:nvSpPr>
        <p:spPr>
          <a:xfrm>
            <a:off x="0" y="852800"/>
            <a:ext cx="121920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4516200" y="879050"/>
            <a:ext cx="31596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Regresión Lasso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8775" y="2850375"/>
            <a:ext cx="50292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8775" y="1945175"/>
            <a:ext cx="46482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 txBox="1"/>
          <p:nvPr/>
        </p:nvSpPr>
        <p:spPr>
          <a:xfrm>
            <a:off x="1893975" y="2138850"/>
            <a:ext cx="2751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Regresión Lineal</a:t>
            </a:r>
            <a:endParaRPr sz="28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1893975" y="2850375"/>
            <a:ext cx="2751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Regresión Lasso</a:t>
            </a:r>
            <a:endParaRPr sz="28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022025" y="3981675"/>
            <a:ext cx="94179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600"/>
              <a:buFont typeface="Calibri"/>
              <a:buChar char="●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 una penalización que puede llevar los coeficientes a cero, simplificando el modelo.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600"/>
              <a:buFont typeface="Calibri"/>
              <a:buChar char="●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forma general, reduce los coeficientes de todas las variables.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600"/>
              <a:buFont typeface="Calibri"/>
              <a:buChar char="●"/>
            </a:pP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esto tiende a aumentar el sesgo y disminuir la varianza, mejorando la generalización sobretodo en datos ruidosos.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8"/>
          <p:cNvPicPr preferRelativeResize="0"/>
          <p:nvPr/>
        </p:nvPicPr>
        <p:blipFill rotWithShape="1">
          <a:blip r:embed="rId3">
            <a:alphaModFix/>
          </a:blip>
          <a:srcRect b="87565" l="0" r="0" t="0"/>
          <a:stretch/>
        </p:blipFill>
        <p:spPr>
          <a:xfrm>
            <a:off x="0" y="0"/>
            <a:ext cx="12192000" cy="8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2" l="0" r="66543" t="6052"/>
          <a:stretch/>
        </p:blipFill>
        <p:spPr>
          <a:xfrm>
            <a:off x="0" y="15923"/>
            <a:ext cx="3352800" cy="8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8"/>
          <p:cNvGrpSpPr/>
          <p:nvPr/>
        </p:nvGrpSpPr>
        <p:grpSpPr>
          <a:xfrm>
            <a:off x="4233813" y="15923"/>
            <a:ext cx="3724374" cy="627401"/>
            <a:chOff x="3361411" y="15923"/>
            <a:chExt cx="3724374" cy="627401"/>
          </a:xfrm>
        </p:grpSpPr>
        <p:sp>
          <p:nvSpPr>
            <p:cNvPr id="244" name="Google Shape;244;p8"/>
            <p:cNvSpPr txBox="1"/>
            <p:nvPr/>
          </p:nvSpPr>
          <p:spPr>
            <a:xfrm>
              <a:off x="6168803" y="134769"/>
              <a:ext cx="9169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245" name="Google Shape;245;p8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246" name="Google Shape;246;p8"/>
              <p:cNvPicPr preferRelativeResize="0"/>
              <p:nvPr/>
            </p:nvPicPr>
            <p:blipFill rotWithShape="1">
              <a:blip r:embed="rId4">
                <a:alphaModFix/>
              </a:blip>
              <a:srcRect b="25516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247" name="Google Shape;247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8"/>
              <p:cNvPicPr preferRelativeResize="0"/>
              <p:nvPr/>
            </p:nvPicPr>
            <p:blipFill rotWithShape="1">
              <a:blip r:embed="rId5">
                <a:alphaModFix/>
              </a:blip>
              <a:srcRect b="18349" l="72392" r="21809" t="78720"/>
              <a:stretch/>
            </p:blipFill>
            <p:spPr>
              <a:xfrm>
                <a:off x="6021683" y="5108236"/>
                <a:ext cx="706878" cy="13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9" name="Google Shape;249;p8"/>
          <p:cNvSpPr/>
          <p:nvPr/>
        </p:nvSpPr>
        <p:spPr>
          <a:xfrm>
            <a:off x="-9600" y="852800"/>
            <a:ext cx="121920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3345150" y="879050"/>
            <a:ext cx="71685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Visualización y explicación de los resultados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850" y="1919150"/>
            <a:ext cx="7589450" cy="46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8"/>
          <p:cNvSpPr/>
          <p:nvPr/>
        </p:nvSpPr>
        <p:spPr>
          <a:xfrm>
            <a:off x="8214325" y="3463913"/>
            <a:ext cx="3573900" cy="1591200"/>
          </a:xfrm>
          <a:prstGeom prst="horizontalScroll">
            <a:avLst>
              <a:gd fmla="val 125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Nota: Un coeficiente de -107 nos indica que por cada unidad que se aumente, manteniendo el resto de variables constantes, el Producto 1 se reducirá en 107 unidades.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7"/>
          <p:cNvPicPr preferRelativeResize="0"/>
          <p:nvPr/>
        </p:nvPicPr>
        <p:blipFill rotWithShape="1">
          <a:blip r:embed="rId3">
            <a:alphaModFix/>
          </a:blip>
          <a:srcRect b="87565" l="0" r="0" t="0"/>
          <a:stretch/>
        </p:blipFill>
        <p:spPr>
          <a:xfrm>
            <a:off x="0" y="0"/>
            <a:ext cx="12192000" cy="8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9102" l="0" r="66543" t="6052"/>
          <a:stretch/>
        </p:blipFill>
        <p:spPr>
          <a:xfrm>
            <a:off x="0" y="15923"/>
            <a:ext cx="3352800" cy="836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7"/>
          <p:cNvGrpSpPr/>
          <p:nvPr/>
        </p:nvGrpSpPr>
        <p:grpSpPr>
          <a:xfrm>
            <a:off x="4233813" y="15923"/>
            <a:ext cx="3724374" cy="627401"/>
            <a:chOff x="3361411" y="15923"/>
            <a:chExt cx="3724374" cy="627401"/>
          </a:xfrm>
        </p:grpSpPr>
        <p:sp>
          <p:nvSpPr>
            <p:cNvPr id="260" name="Google Shape;260;p7"/>
            <p:cNvSpPr txBox="1"/>
            <p:nvPr/>
          </p:nvSpPr>
          <p:spPr>
            <a:xfrm>
              <a:off x="6168803" y="134769"/>
              <a:ext cx="9169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TITOS</a:t>
              </a:r>
              <a:endParaRPr/>
            </a:p>
          </p:txBody>
        </p:sp>
        <p:grpSp>
          <p:nvGrpSpPr>
            <p:cNvPr id="261" name="Google Shape;261;p7"/>
            <p:cNvGrpSpPr/>
            <p:nvPr/>
          </p:nvGrpSpPr>
          <p:grpSpPr>
            <a:xfrm>
              <a:off x="3361411" y="15923"/>
              <a:ext cx="2078196" cy="627401"/>
              <a:chOff x="5045428" y="5108236"/>
              <a:chExt cx="2078196" cy="627401"/>
            </a:xfrm>
          </p:grpSpPr>
          <p:pic>
            <p:nvPicPr>
              <p:cNvPr descr="Logotipo&#10;&#10;Descripción generada automáticamente" id="262" name="Google Shape;262;p7"/>
              <p:cNvPicPr preferRelativeResize="0"/>
              <p:nvPr/>
            </p:nvPicPr>
            <p:blipFill rotWithShape="1">
              <a:blip r:embed="rId4">
                <a:alphaModFix/>
              </a:blip>
              <a:srcRect b="25516" l="0" r="0" t="0"/>
              <a:stretch/>
            </p:blipFill>
            <p:spPr>
              <a:xfrm>
                <a:off x="5045428" y="5257800"/>
                <a:ext cx="484474" cy="4778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tipo&#10;&#10;Descripción generada automáticamente" id="263" name="Google Shape;263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724"/>
              <a:stretch/>
            </p:blipFill>
            <p:spPr>
              <a:xfrm>
                <a:off x="5626620" y="5175115"/>
                <a:ext cx="1497004" cy="56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7"/>
              <p:cNvPicPr preferRelativeResize="0"/>
              <p:nvPr/>
            </p:nvPicPr>
            <p:blipFill rotWithShape="1">
              <a:blip r:embed="rId5">
                <a:alphaModFix/>
              </a:blip>
              <a:srcRect b="18349" l="72392" r="21809" t="78720"/>
              <a:stretch/>
            </p:blipFill>
            <p:spPr>
              <a:xfrm>
                <a:off x="6021683" y="5108236"/>
                <a:ext cx="706878" cy="1328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5" name="Google Shape;265;p7"/>
          <p:cNvSpPr/>
          <p:nvPr/>
        </p:nvSpPr>
        <p:spPr>
          <a:xfrm>
            <a:off x="-9600" y="852800"/>
            <a:ext cx="12192000" cy="6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5275" y="1818788"/>
            <a:ext cx="6078792" cy="325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600" y="1644075"/>
            <a:ext cx="5788250" cy="356984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"/>
          <p:cNvSpPr txBox="1"/>
          <p:nvPr/>
        </p:nvSpPr>
        <p:spPr>
          <a:xfrm>
            <a:off x="4422375" y="5415775"/>
            <a:ext cx="55017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100"/>
              <a:buFont typeface="Calibri"/>
              <a:buChar char="●"/>
            </a:pPr>
            <a:r>
              <a:rPr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Tablas de datos de evolución.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100"/>
              <a:buFont typeface="Calibri"/>
              <a:buChar char="●"/>
            </a:pPr>
            <a:r>
              <a:rPr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Bioreactores.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7887"/>
              </a:buClr>
              <a:buSzPts val="2100"/>
              <a:buFont typeface="Calibri"/>
              <a:buChar char="●"/>
            </a:pPr>
            <a:r>
              <a:rPr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Glucosa y Presión parcial oxígeno (mínimo).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3345150" y="879050"/>
            <a:ext cx="73296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Visualización y explicación de los resultados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2225500" y="5735275"/>
            <a:ext cx="55017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007887"/>
                </a:solidFill>
                <a:latin typeface="Calibri"/>
                <a:ea typeface="Calibri"/>
                <a:cs typeface="Calibri"/>
                <a:sym typeface="Calibri"/>
              </a:rPr>
              <a:t>Puntos clave</a:t>
            </a:r>
            <a:endParaRPr sz="2700"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4259975" y="5492125"/>
            <a:ext cx="162300" cy="1128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8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78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2017-03-31T07:46:04Z</dcterms:created>
  <dc:creator>Usuario de Microsoft Office</dc:creator>
</cp:coreProperties>
</file>